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7" r:id="rId9"/>
    <p:sldId id="261" r:id="rId10"/>
    <p:sldId id="264" r:id="rId11"/>
    <p:sldId id="262" r:id="rId12"/>
    <p:sldId id="266" r:id="rId13"/>
    <p:sldId id="268" r:id="rId14"/>
  </p:sldIdLst>
  <p:sldSz cx="12192000" cy="6858000"/>
  <p:notesSz cx="6858000" cy="9144000"/>
  <p:embeddedFontLst>
    <p:embeddedFont>
      <p:font typeface="Neo둥근모" panose="02010509060201040203" pitchFamily="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1A1DD-B03E-4DC1-ADE5-2C8C715A4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AA90A6-5EC6-4F39-80F6-D4941C111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348AAD-B7B6-4B9E-89AB-11C522120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4C7FE-81C1-4727-BFA4-B995E278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8ED08B-0B63-4B34-AC56-4278CDF5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9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FAEA0-8FA2-4583-BDF8-6A21C4D2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6B1486-6512-4B0C-AB41-7D055EF4C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922E5-ABFC-4E0D-9EE1-BB0F096C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8B5D9-D08F-4444-BEB6-BD6829CB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67BF7-EE9C-458D-B663-1C814F2D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1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6E582D-38AB-4990-813A-9CFF971583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9E4026-1DE4-493C-93CC-8D0DB96F5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9F9D6-EB6C-4E0B-ADC4-CC87396D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E4122-B851-4686-8947-3F25DB6D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4D0045-9215-478E-A285-31D6FFA9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8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5378B-826C-4F5E-AE10-4D8B388A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5AC44-8F0A-4D03-819F-ECEA5935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72A6E-04EA-47EE-995A-B1947C54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E060A-EE5C-4A7C-8693-8E83467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DBB94-229A-48F4-BC61-F9378733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4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52454-89BF-4C60-BD37-B01B1CDA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A79BF7-2E92-49E7-B0C8-9A0918D3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FC469-D038-49C6-BB7D-FF28AEEF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DE6AD9-4CF9-42FD-A924-2E9ADBD3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884626-CB54-4E8B-85B8-215ABF42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7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9AF74-0CCB-4083-9D77-9303E2B5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2E4F4-872B-44E3-A3BC-10363B5D2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AAAB6-F44B-4AE2-8784-9C035F7D9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0E106F-4A5D-4E0E-ACC2-8A1EF4EF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CD188D-B478-42BC-82C7-4CF53450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9ED01-D3EC-4084-9FFA-54772415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33B9F-2100-4670-8CE9-06D25C88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9A87E-174D-443E-93F4-70CE4C1F1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5AFC0B-92D9-4F9A-82E2-0DB1D007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B3095D-3B26-4AA9-AF32-8B3902CBF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47E6AC-FADE-482F-A2C1-FF46AA314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D11678-AE31-4396-8E96-EF24B8E8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76032B-DFD4-455D-AA6A-089B7286A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5517C3-5664-429B-B7C4-278A327E6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8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24538-5E19-4130-BFE1-821802BF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1BCF60-9F5C-46E3-A038-B218156B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FC94FA-C238-41E3-B3E5-8F09CB11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799D9-51F1-4F75-9E7A-8D3ED00D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6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B15DE5-B9AF-4787-8D50-CA2AC271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D34F5E-BCF8-4634-9D70-83AC03DE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94094-8B63-4839-AEF5-3D717D2E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0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F5B25-FE6C-4CAE-A543-B8FF2F6B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ADD47C-46F3-4A24-BCA0-A0D05DAA8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7BC29B-7B5A-4DDB-ABC0-8265EA063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D49DC1-A775-4DEC-BE8D-67F51674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A42656-0728-4F08-B6E9-FD8D7535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7D51F6-8834-49D4-A638-4E62A4E8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5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D29DC-6EE9-4553-A45B-9EAB351D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122A08-2867-4E36-B636-120718201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C8E444-846E-46A5-BEC0-46D6A847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8278C9-B93D-4ACC-8E61-BFC7C4DC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D4C43-5DDE-48E9-A983-4BBF476E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1355CC-7B4E-4A69-A96B-75B1469C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2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187DBD-C2C1-4744-8754-7BA443FB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B28B0-4F9A-42DB-9067-B365E882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7945C-F06A-4CA7-9C8C-B7447BBEC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54FB3-6F29-4FE2-B277-E506E2F1F66C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B435E-7FDA-47AA-9ECF-D503B09C2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4E225-E4CF-40BA-9C87-77AAFAA53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C1C1F-2C81-4A0F-A159-24333179D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0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8D9ECCA-9214-4447-A289-4CBB606D0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9" y="333375"/>
            <a:ext cx="11113622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화면 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185A46-511E-4340-BCBD-6C6A5418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18" y="1104900"/>
            <a:ext cx="8772525" cy="54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1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화면 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E484E5-074F-4C12-9C43-292B39720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12096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1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향후 계획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C4089C-BD3C-4F40-ADFD-4EEAB5A88DC9}"/>
              </a:ext>
            </a:extLst>
          </p:cNvPr>
          <p:cNvSpPr txBox="1"/>
          <p:nvPr/>
        </p:nvSpPr>
        <p:spPr>
          <a:xfrm>
            <a:off x="798990" y="1438276"/>
            <a:ext cx="10901779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Unity</a:t>
            </a:r>
            <a:r>
              <a:rPr lang="ko-KR" altLang="en-US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와 </a:t>
            </a: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Vue </a:t>
            </a:r>
            <a:r>
              <a:rPr lang="ko-KR" altLang="en-US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연동하기</a:t>
            </a:r>
            <a:endParaRPr lang="en-US" altLang="ko-KR" sz="36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	=&gt; </a:t>
            </a:r>
            <a:r>
              <a:rPr lang="ko-KR" altLang="en-US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여기서 일주일 째</a:t>
            </a: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..</a:t>
            </a:r>
            <a:r>
              <a:rPr lang="ko-KR" altLang="en-US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성공할 수 있을까요</a:t>
            </a: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2.Unity</a:t>
            </a:r>
            <a:r>
              <a:rPr lang="ko-KR" altLang="en-US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에서 캐릭터간 상호작용</a:t>
            </a:r>
            <a:endParaRPr lang="en-US" altLang="ko-KR" sz="36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구현할 수 있을까요</a:t>
            </a:r>
            <a:r>
              <a:rPr lang="en-US" altLang="ko-KR" sz="36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..?</a:t>
            </a:r>
          </a:p>
          <a:p>
            <a:pPr>
              <a:lnSpc>
                <a:spcPct val="150000"/>
              </a:lnSpc>
            </a:pPr>
            <a:endParaRPr lang="ko-KR" altLang="en-US" sz="36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39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정리하기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C4089C-BD3C-4F40-ADFD-4EEAB5A88DC9}"/>
              </a:ext>
            </a:extLst>
          </p:cNvPr>
          <p:cNvSpPr txBox="1"/>
          <p:nvPr/>
        </p:nvSpPr>
        <p:spPr>
          <a:xfrm>
            <a:off x="825622" y="1841896"/>
            <a:ext cx="10901779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개발 스터디에 최적화된 플랫폼</a:t>
            </a:r>
            <a:endParaRPr lang="en-US" altLang="ko-KR" sz="28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메타버스를 활용한 가상의 </a:t>
            </a:r>
            <a:r>
              <a:rPr lang="ko-KR" altLang="en-US" sz="2800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맵에서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스터디원들끼리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교류 가능</a:t>
            </a:r>
            <a:r>
              <a:rPr lang="en-US" altLang="ko-KR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+ 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화상 회의도 가능</a:t>
            </a:r>
            <a:endParaRPr lang="en-US" altLang="ko-KR" sz="28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알고리즘 사이트</a:t>
            </a:r>
            <a:r>
              <a:rPr lang="en-US" altLang="ko-KR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백준</a:t>
            </a:r>
            <a:r>
              <a:rPr lang="en-US" altLang="ko-KR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SWEA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등</a:t>
            </a:r>
            <a:r>
              <a:rPr lang="en-US" altLang="ko-KR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를 </a:t>
            </a:r>
            <a:r>
              <a:rPr lang="ko-KR" altLang="en-US" sz="2800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맵에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추가하여 간편하게 이동 가능</a:t>
            </a:r>
            <a:endParaRPr lang="en-US" altLang="ko-KR" sz="28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800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스터디원들의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공부 현황을 공유할 수 있는 </a:t>
            </a:r>
            <a:endParaRPr lang="en-US" altLang="ko-KR" sz="28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	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게시판 </a:t>
            </a:r>
            <a:r>
              <a:rPr lang="en-US" altLang="ko-KR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타이머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D98CED-B715-421C-B458-9A036B97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08" y="481341"/>
            <a:ext cx="3123080" cy="12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DCAB4A-51F8-42D3-84A6-EEC8AB0D9698}"/>
              </a:ext>
            </a:extLst>
          </p:cNvPr>
          <p:cNvSpPr/>
          <p:nvPr/>
        </p:nvSpPr>
        <p:spPr>
          <a:xfrm>
            <a:off x="1023937" y="409575"/>
            <a:ext cx="2371725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0C1D3-6993-40D3-8464-E31A21E0A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-123826"/>
            <a:ext cx="1724025" cy="1724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8F49A-E00B-48C5-ADDF-0F5DDF23702E}"/>
              </a:ext>
            </a:extLst>
          </p:cNvPr>
          <p:cNvSpPr txBox="1"/>
          <p:nvPr/>
        </p:nvSpPr>
        <p:spPr>
          <a:xfrm>
            <a:off x="1702594" y="43591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Neo둥근모" panose="02010509060201040203" pitchFamily="1" charset="-127"/>
                <a:ea typeface="Neo둥근모" panose="02010509060201040203" pitchFamily="1" charset="-127"/>
              </a:rPr>
              <a:t>기획 의도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05484F-10DF-420C-8DF6-03CEBEB2B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8" y="1754778"/>
            <a:ext cx="1260741" cy="1266370"/>
          </a:xfrm>
          <a:prstGeom prst="rect">
            <a:avLst/>
          </a:prstGeom>
        </p:spPr>
      </p:pic>
      <p:pic>
        <p:nvPicPr>
          <p:cNvPr id="2050" name="Picture 2" descr="Cisco Webex Meetings - Google Play 앱">
            <a:extLst>
              <a:ext uri="{FF2B5EF4-FFF2-40B4-BE49-F238E27FC236}">
                <a16:creationId xmlns:a16="http://schemas.microsoft.com/office/drawing/2014/main" id="{4CA742A0-7CCB-47F5-8544-CDE5FD1F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77" y="1751386"/>
            <a:ext cx="1266370" cy="126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줌 (ZOOM) PC 버전 다운로드 - 화상회의 앱">
            <a:extLst>
              <a:ext uri="{FF2B5EF4-FFF2-40B4-BE49-F238E27FC236}">
                <a16:creationId xmlns:a16="http://schemas.microsoft.com/office/drawing/2014/main" id="{A53FFAA8-70DC-454B-8263-1BD5320C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4" y="3259069"/>
            <a:ext cx="1185863" cy="11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D045D-C1D3-45F9-BB0F-B263D6F8B6C4}"/>
              </a:ext>
            </a:extLst>
          </p:cNvPr>
          <p:cNvSpPr txBox="1"/>
          <p:nvPr/>
        </p:nvSpPr>
        <p:spPr>
          <a:xfrm>
            <a:off x="981935" y="4669881"/>
            <a:ext cx="348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보편적인 스터디 방법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딱딱하고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특색 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x</a:t>
            </a:r>
            <a:endParaRPr lang="ko-KR" altLang="en-US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E121EF-27C5-4213-9FF1-46748894CA5F}"/>
              </a:ext>
            </a:extLst>
          </p:cNvPr>
          <p:cNvCxnSpPr>
            <a:cxnSpLocks/>
          </p:cNvCxnSpPr>
          <p:nvPr/>
        </p:nvCxnSpPr>
        <p:spPr>
          <a:xfrm>
            <a:off x="4914900" y="3333750"/>
            <a:ext cx="24003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66F4027-C362-4AA0-A1FF-83B421916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512" y="2119597"/>
            <a:ext cx="1704975" cy="742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11B2C6-219A-4E01-8000-A5493CEEC1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26"/>
          <a:stretch/>
        </p:blipFill>
        <p:spPr>
          <a:xfrm>
            <a:off x="5243511" y="1339734"/>
            <a:ext cx="1704975" cy="838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556BAB-952D-4FF4-8B30-762BBE454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38" y="2384571"/>
            <a:ext cx="4024313" cy="1609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F9AF18-6336-4ED8-A178-D87BBC8BA745}"/>
              </a:ext>
            </a:extLst>
          </p:cNvPr>
          <p:cNvSpPr txBox="1"/>
          <p:nvPr/>
        </p:nvSpPr>
        <p:spPr>
          <a:xfrm>
            <a:off x="4768453" y="3419475"/>
            <a:ext cx="26931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게더타운을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스터디에 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접목시키면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..?</a:t>
            </a:r>
            <a:endParaRPr lang="ko-KR" altLang="en-US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58148-CC5F-4B58-B4D5-B6085629022C}"/>
              </a:ext>
            </a:extLst>
          </p:cNvPr>
          <p:cNvSpPr txBox="1"/>
          <p:nvPr/>
        </p:nvSpPr>
        <p:spPr>
          <a:xfrm>
            <a:off x="7934325" y="4138902"/>
            <a:ext cx="385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개발 스터디용 플랫폼</a:t>
            </a:r>
            <a:endParaRPr lang="en-US" altLang="ko-KR" sz="2400" b="1" dirty="0">
              <a:solidFill>
                <a:srgbClr val="FFFF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이제 </a:t>
            </a:r>
            <a:r>
              <a:rPr lang="ko-KR" altLang="en-US" sz="2400" b="1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메타버스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를 곁들인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..</a:t>
            </a:r>
            <a:endParaRPr lang="ko-KR" altLang="en-US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0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7098DC-7E33-4C55-9B57-70E16EA66B7D}"/>
              </a:ext>
            </a:extLst>
          </p:cNvPr>
          <p:cNvSpPr/>
          <p:nvPr/>
        </p:nvSpPr>
        <p:spPr>
          <a:xfrm>
            <a:off x="1023937" y="409575"/>
            <a:ext cx="2890838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368F4-13D8-44E9-9D56-ED7BD364EA34}"/>
              </a:ext>
            </a:extLst>
          </p:cNvPr>
          <p:cNvSpPr txBox="1"/>
          <p:nvPr/>
        </p:nvSpPr>
        <p:spPr>
          <a:xfrm>
            <a:off x="1714500" y="435917"/>
            <a:ext cx="237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페르소나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DF98C9-C74D-4FBE-976B-589F5189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" y="-114301"/>
            <a:ext cx="1724025" cy="1724025"/>
          </a:xfrm>
          <a:prstGeom prst="rect">
            <a:avLst/>
          </a:prstGeom>
        </p:spPr>
      </p:pic>
      <p:pic>
        <p:nvPicPr>
          <p:cNvPr id="3074" name="Picture 2" descr="귀여워 짤의 진실 | 인스티즈">
            <a:extLst>
              <a:ext uri="{FF2B5EF4-FFF2-40B4-BE49-F238E27FC236}">
                <a16:creationId xmlns:a16="http://schemas.microsoft.com/office/drawing/2014/main" id="{408C3190-9763-44A9-BC63-C75124C13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269082"/>
            <a:ext cx="4495801" cy="27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8C3BA6C4-3CDE-4824-B76A-FD1B42703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78906"/>
              </p:ext>
            </p:extLst>
          </p:nvPr>
        </p:nvGraphicFramePr>
        <p:xfrm>
          <a:off x="5595939" y="350057"/>
          <a:ext cx="6434137" cy="615788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0687">
                  <a:extLst>
                    <a:ext uri="{9D8B030D-6E8A-4147-A177-3AD203B41FA5}">
                      <a16:colId xmlns:a16="http://schemas.microsoft.com/office/drawing/2014/main" val="1074920321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148772209"/>
                    </a:ext>
                  </a:extLst>
                </a:gridCol>
              </a:tblGrid>
              <a:tr h="10486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성격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활발함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사람들과 만나는 것을 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매우 좋아함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719356"/>
                  </a:ext>
                </a:extLst>
              </a:tr>
              <a:tr h="1073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관심사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최근 프로그래밍 공부를 시작하여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온라인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스터디원들과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dirty="0">
                          <a:solidFill>
                            <a:srgbClr val="00B050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알고리즘 스터디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를 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5555"/>
                  </a:ext>
                </a:extLst>
              </a:tr>
              <a:tr h="23613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불편함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알고리즘 사이트들과 화상 채팅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프로그램 사이에서 이동하기 번거로움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marL="285750" indent="-285750" algn="ctr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온라인 스터디라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스터디원들과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 교류가 잘 안되고 </a:t>
                      </a:r>
                      <a:r>
                        <a:rPr lang="ko-KR" altLang="en-US" dirty="0">
                          <a:solidFill>
                            <a:srgbClr val="00B050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딱딱한 분위기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에 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학업 흥미도가 감소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891245"/>
                  </a:ext>
                </a:extLst>
              </a:tr>
              <a:tr h="1073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니즈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&amp;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목표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온라인 스터디에서도 오프라인처럼 직접 만나고 교류하는 느낌을 받고 싶음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Neo둥근모" panose="02010509060201040203" pitchFamily="1" charset="-127"/>
                        <a:ea typeface="Neo둥근모" panose="02010509060201040203" pitchFamily="1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귀여웠으면 좋겠다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05845"/>
                  </a:ext>
                </a:extLst>
              </a:tr>
            </a:tbl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DA7CD016-F5FC-489E-BF5B-C38B057CE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31056"/>
              </p:ext>
            </p:extLst>
          </p:nvPr>
        </p:nvGraphicFramePr>
        <p:xfrm>
          <a:off x="860424" y="4310334"/>
          <a:ext cx="4397376" cy="1290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688">
                  <a:extLst>
                    <a:ext uri="{9D8B030D-6E8A-4147-A177-3AD203B41FA5}">
                      <a16:colId xmlns:a16="http://schemas.microsoft.com/office/drawing/2014/main" val="1551934930"/>
                    </a:ext>
                  </a:extLst>
                </a:gridCol>
                <a:gridCol w="2198688">
                  <a:extLst>
                    <a:ext uri="{9D8B030D-6E8A-4147-A177-3AD203B41FA5}">
                      <a16:colId xmlns:a16="http://schemas.microsoft.com/office/drawing/2014/main" val="421774893"/>
                    </a:ext>
                  </a:extLst>
                </a:gridCol>
              </a:tblGrid>
              <a:tr h="628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김병현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435594"/>
                  </a:ext>
                </a:extLst>
              </a:tr>
              <a:tr h="662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나이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/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26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/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816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37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A3E827-B6C5-467C-828B-50D0FD5D83D8}"/>
              </a:ext>
            </a:extLst>
          </p:cNvPr>
          <p:cNvSpPr/>
          <p:nvPr/>
        </p:nvSpPr>
        <p:spPr>
          <a:xfrm>
            <a:off x="1023937" y="409575"/>
            <a:ext cx="3386138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59B79-D616-498E-9F0B-1FED3775540D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주요 기술 스택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E5263-8B8F-40D3-A1E2-4CCB516F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" y="-114301"/>
            <a:ext cx="1724025" cy="1724025"/>
          </a:xfrm>
          <a:prstGeom prst="rect">
            <a:avLst/>
          </a:prstGeom>
        </p:spPr>
      </p:pic>
      <p:pic>
        <p:nvPicPr>
          <p:cNvPr id="4098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CB727247-9DDA-4FAB-B4AE-25A0233E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0" y="1382491"/>
            <a:ext cx="3170900" cy="18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ue.js - 위키백과, 우리 모두의 백과사전">
            <a:extLst>
              <a:ext uri="{FF2B5EF4-FFF2-40B4-BE49-F238E27FC236}">
                <a16:creationId xmlns:a16="http://schemas.microsoft.com/office/drawing/2014/main" id="{1E630A9B-6DD8-47E6-8D32-10F01BD0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88" y="1662788"/>
            <a:ext cx="1390003" cy="13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pring Boot">
            <a:extLst>
              <a:ext uri="{FF2B5EF4-FFF2-40B4-BE49-F238E27FC236}">
                <a16:creationId xmlns:a16="http://schemas.microsoft.com/office/drawing/2014/main" id="{F0826A31-3ED8-4306-A08F-E110F3F4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592" l="0" r="100000">
                        <a14:foregroundMark x1="36709" y1="43662" x2="75527" y2="59624"/>
                        <a14:foregroundMark x1="94937" y1="64789" x2="97468" y2="65258"/>
                        <a14:foregroundMark x1="80169" y1="32864" x2="59494" y2="67136"/>
                        <a14:foregroundMark x1="56962" y1="42254" x2="37975" y2="50704"/>
                        <a14:foregroundMark x1="37975" y1="50704" x2="37975" y2="50704"/>
                        <a14:foregroundMark x1="37131" y1="59155" x2="37131" y2="59155"/>
                        <a14:foregroundMark x1="38397" y1="60094" x2="38397" y2="60094"/>
                        <a14:foregroundMark x1="35021" y1="53521" x2="35021" y2="53521"/>
                        <a14:foregroundMark x1="35443" y1="46009" x2="36709" y2="42723"/>
                        <a14:foregroundMark x1="56540" y1="35211" x2="56540" y2="35211"/>
                        <a14:foregroundMark x1="67089" y1="32394" x2="69620" y2="31455"/>
                        <a14:foregroundMark x1="78481" y1="30047" x2="78481" y2="30047"/>
                        <a14:foregroundMark x1="82700" y1="26291" x2="82700" y2="26291"/>
                        <a14:foregroundMark x1="82700" y1="26291" x2="82700" y2="26291"/>
                        <a14:foregroundMark x1="86076" y1="37559" x2="86076" y2="39906"/>
                        <a14:foregroundMark x1="78481" y1="49296" x2="74262" y2="53521"/>
                        <a14:foregroundMark x1="69198" y1="60094" x2="60338" y2="68545"/>
                        <a14:foregroundMark x1="44304" y1="77465" x2="34177" y2="79812"/>
                        <a14:foregroundMark x1="27848" y1="81690" x2="25316" y2="81690"/>
                        <a14:foregroundMark x1="17722" y1="82629" x2="17722" y2="82629"/>
                        <a14:foregroundMark x1="24051" y1="59155" x2="24051" y2="59155"/>
                        <a14:foregroundMark x1="28692" y1="51174" x2="28692" y2="51174"/>
                        <a14:foregroundMark x1="36287" y1="43662" x2="36287" y2="43662"/>
                        <a14:foregroundMark x1="48945" y1="46948" x2="48945" y2="53991"/>
                        <a14:foregroundMark x1="50633" y1="57746" x2="52321" y2="61033"/>
                        <a14:foregroundMark x1="59916" y1="64319" x2="59916" y2="64319"/>
                        <a14:foregroundMark x1="65823" y1="64319" x2="68776" y2="66667"/>
                        <a14:foregroundMark x1="72996" y1="67606" x2="72996" y2="67606"/>
                        <a14:foregroundMark x1="81435" y1="68075" x2="81435" y2="68075"/>
                        <a14:foregroundMark x1="86076" y1="65258" x2="86076" y2="65258"/>
                        <a14:foregroundMark x1="87342" y1="57277" x2="87764" y2="52113"/>
                        <a14:foregroundMark x1="89030" y1="44131" x2="89030" y2="38028"/>
                        <a14:foregroundMark x1="89451" y1="29108" x2="89451" y2="29108"/>
                        <a14:foregroundMark x1="89030" y1="23474" x2="89030" y2="23474"/>
                        <a14:foregroundMark x1="83122" y1="18779" x2="23629" y2="56808"/>
                        <a14:foregroundMark x1="58650" y1="74648" x2="80591" y2="48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01" y="1702242"/>
            <a:ext cx="1378034" cy="12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76AB5-3E09-4377-9386-53F2D62EE384}"/>
              </a:ext>
            </a:extLst>
          </p:cNvPr>
          <p:cNvSpPr txBox="1"/>
          <p:nvPr/>
        </p:nvSpPr>
        <p:spPr>
          <a:xfrm>
            <a:off x="161924" y="3196314"/>
            <a:ext cx="331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Unity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가상 공간 구축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스터디원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맵 구현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26067-0338-4563-85CC-3575C88594FC}"/>
              </a:ext>
            </a:extLst>
          </p:cNvPr>
          <p:cNvSpPr txBox="1"/>
          <p:nvPr/>
        </p:nvSpPr>
        <p:spPr>
          <a:xfrm>
            <a:off x="3415876" y="3196314"/>
            <a:ext cx="359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Vue.js (ver.2)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Unity &lt;-&gt;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Server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중간 통신담당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9A0DC-42DB-4836-87B4-10259621B178}"/>
              </a:ext>
            </a:extLst>
          </p:cNvPr>
          <p:cNvSpPr txBox="1"/>
          <p:nvPr/>
        </p:nvSpPr>
        <p:spPr>
          <a:xfrm>
            <a:off x="6061324" y="3392905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Spring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서버 구현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104" name="Picture 8" descr="MySQL 내부 구조">
            <a:extLst>
              <a:ext uri="{FF2B5EF4-FFF2-40B4-BE49-F238E27FC236}">
                <a16:creationId xmlns:a16="http://schemas.microsoft.com/office/drawing/2014/main" id="{913887A5-F59D-45E6-BD45-3F162547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585" y="1702397"/>
            <a:ext cx="2547540" cy="10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6F3A77-FC59-42A2-B870-0916C4CC4DDB}"/>
              </a:ext>
            </a:extLst>
          </p:cNvPr>
          <p:cNvSpPr txBox="1"/>
          <p:nvPr/>
        </p:nvSpPr>
        <p:spPr>
          <a:xfrm>
            <a:off x="8673026" y="3392905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MySQL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DB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관리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106" name="Picture 10" descr="Photon">
            <a:extLst>
              <a:ext uri="{FF2B5EF4-FFF2-40B4-BE49-F238E27FC236}">
                <a16:creationId xmlns:a16="http://schemas.microsoft.com/office/drawing/2014/main" id="{D002250A-66B4-44D9-AFB8-EB471C0F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29" y="5010773"/>
            <a:ext cx="2925977" cy="79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7906FAA-071A-4200-83F7-6B4FC4F4900E}"/>
              </a:ext>
            </a:extLst>
          </p:cNvPr>
          <p:cNvCxnSpPr>
            <a:cxnSpLocks/>
          </p:cNvCxnSpPr>
          <p:nvPr/>
        </p:nvCxnSpPr>
        <p:spPr>
          <a:xfrm flipH="1" flipV="1">
            <a:off x="1501161" y="4540167"/>
            <a:ext cx="541538" cy="73164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6C615D-AA48-4DA1-B275-2E72B7F73232}"/>
              </a:ext>
            </a:extLst>
          </p:cNvPr>
          <p:cNvSpPr txBox="1"/>
          <p:nvPr/>
        </p:nvSpPr>
        <p:spPr>
          <a:xfrm>
            <a:off x="5278826" y="4987970"/>
            <a:ext cx="483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Photon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Unity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멀티플레이어 서버 구축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1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A3E827-B6C5-467C-828B-50D0FD5D83D8}"/>
              </a:ext>
            </a:extLst>
          </p:cNvPr>
          <p:cNvSpPr/>
          <p:nvPr/>
        </p:nvSpPr>
        <p:spPr>
          <a:xfrm>
            <a:off x="1023937" y="409575"/>
            <a:ext cx="2440782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59B79-D616-498E-9F0B-1FED3775540D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Neo둥근모" panose="02010509060201040203" pitchFamily="1" charset="-127"/>
                <a:ea typeface="Neo둥근모" panose="02010509060201040203" pitchFamily="1" charset="-127"/>
              </a:rPr>
              <a:t>아키텍쳐</a:t>
            </a:r>
            <a:endParaRPr lang="ko-KR" altLang="en-US" sz="2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E5263-8B8F-40D3-A1E2-4CCB516F1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4" y="-104776"/>
            <a:ext cx="1724025" cy="1724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7BB993-1B4A-4006-969D-33107141C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06" y="53634"/>
            <a:ext cx="5669757" cy="67507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1F42C1-AB82-4C70-B89B-1384D6A7A308}"/>
              </a:ext>
            </a:extLst>
          </p:cNvPr>
          <p:cNvSpPr/>
          <p:nvPr/>
        </p:nvSpPr>
        <p:spPr>
          <a:xfrm>
            <a:off x="5498306" y="1685925"/>
            <a:ext cx="5669757" cy="2228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DA0951-892E-43C3-BA43-0D245979558A}"/>
              </a:ext>
            </a:extLst>
          </p:cNvPr>
          <p:cNvSpPr/>
          <p:nvPr/>
        </p:nvSpPr>
        <p:spPr>
          <a:xfrm>
            <a:off x="5498306" y="53634"/>
            <a:ext cx="5669757" cy="355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AE135-27F6-40D6-88FF-AB9052033B3C}"/>
              </a:ext>
            </a:extLst>
          </p:cNvPr>
          <p:cNvSpPr txBox="1"/>
          <p:nvPr/>
        </p:nvSpPr>
        <p:spPr>
          <a:xfrm>
            <a:off x="257175" y="1438276"/>
            <a:ext cx="5000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Ex)</a:t>
            </a:r>
            <a:r>
              <a:rPr lang="ko-KR" altLang="en-US" sz="2400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화상 통화 요청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방법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400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사용자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-&gt; 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Unity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player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간 상호 작용 발생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일정 거리 이상 가까워지거나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충돌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)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2. </a:t>
            </a:r>
            <a:r>
              <a:rPr lang="en-US" altLang="ko-KR" sz="2400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Unity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-&gt; </a:t>
            </a:r>
            <a:r>
              <a:rPr lang="en-US" altLang="ko-KR" sz="2400" dirty="0">
                <a:solidFill>
                  <a:srgbClr val="FFC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Web Server 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화상 서비스 요청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3. </a:t>
            </a:r>
            <a:r>
              <a:rPr lang="en-US" altLang="ko-KR" sz="2400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Web Server 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-&gt; </a:t>
            </a:r>
            <a:r>
              <a:rPr lang="en-US" altLang="ko-KR" sz="2400" dirty="0">
                <a:solidFill>
                  <a:srgbClr val="FFC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Web RTC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화상서비스 요청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4. </a:t>
            </a:r>
            <a:r>
              <a:rPr lang="en-US" altLang="ko-KR" sz="2400" dirty="0">
                <a:solidFill>
                  <a:srgbClr val="FFFF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Web RTC-</a:t>
            </a:r>
            <a:r>
              <a:rPr lang="en-US" altLang="ko-KR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 sz="2400" dirty="0">
                <a:solidFill>
                  <a:srgbClr val="FFC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사용자</a:t>
            </a:r>
            <a:endParaRPr lang="en-US" altLang="ko-KR" sz="2400" dirty="0">
              <a:solidFill>
                <a:srgbClr val="FFC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화상 서비스 제공</a:t>
            </a:r>
            <a:endParaRPr lang="en-US" altLang="ko-KR" sz="2400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86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화면 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E33F5C-49F2-4B6D-B42B-0ED3E6101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32" y="137215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1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화면 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FA68F6-83D9-481A-8BF4-AF52AB19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225" y="1047479"/>
            <a:ext cx="9408574" cy="54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구현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EB7936-B4A5-4D0E-8A7E-65113E5A7E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r="1136"/>
          <a:stretch/>
        </p:blipFill>
        <p:spPr>
          <a:xfrm>
            <a:off x="1645883" y="1109709"/>
            <a:ext cx="9309162" cy="52233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4A4F03-0095-4631-8F0F-69582189A856}"/>
              </a:ext>
            </a:extLst>
          </p:cNvPr>
          <p:cNvSpPr/>
          <p:nvPr/>
        </p:nvSpPr>
        <p:spPr>
          <a:xfrm>
            <a:off x="7386221" y="1793290"/>
            <a:ext cx="1935332" cy="443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1</a:t>
            </a:r>
            <a:r>
              <a:rPr lang="ko-KR" altLang="en-US" dirty="0" err="1">
                <a:solidFill>
                  <a:schemeClr val="tx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번방</a:t>
            </a:r>
            <a:endParaRPr lang="ko-KR" altLang="en-US" dirty="0">
              <a:solidFill>
                <a:schemeClr val="tx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7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225910-F2CF-4314-B82B-73FDF866B866}"/>
              </a:ext>
            </a:extLst>
          </p:cNvPr>
          <p:cNvSpPr/>
          <p:nvPr/>
        </p:nvSpPr>
        <p:spPr>
          <a:xfrm>
            <a:off x="1023936" y="409575"/>
            <a:ext cx="2805113" cy="514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E5370-C587-42F3-A650-E0F4F9E1C1B2}"/>
              </a:ext>
            </a:extLst>
          </p:cNvPr>
          <p:cNvSpPr txBox="1"/>
          <p:nvPr/>
        </p:nvSpPr>
        <p:spPr>
          <a:xfrm>
            <a:off x="1788318" y="435917"/>
            <a:ext cx="24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화면 정의서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1225C-51E3-4083-956E-C68BF422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" y="-104776"/>
            <a:ext cx="1724025" cy="1724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69A6E4-407E-479E-82AC-0FFB5C5E7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09" y="11594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5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253</Words>
  <Application>Microsoft Office PowerPoint</Application>
  <PresentationFormat>와이드스크린</PresentationFormat>
  <Paragraphs>70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Neo둥근모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 나현</dc:creator>
  <cp:lastModifiedBy>곽 나현</cp:lastModifiedBy>
  <cp:revision>6</cp:revision>
  <dcterms:created xsi:type="dcterms:W3CDTF">2021-07-29T01:58:18Z</dcterms:created>
  <dcterms:modified xsi:type="dcterms:W3CDTF">2021-07-29T02:42:07Z</dcterms:modified>
</cp:coreProperties>
</file>